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70" r:id="rId4"/>
    <p:sldId id="259" r:id="rId5"/>
    <p:sldId id="260" r:id="rId6"/>
    <p:sldId id="277" r:id="rId7"/>
    <p:sldId id="261" r:id="rId8"/>
    <p:sldId id="272" r:id="rId9"/>
    <p:sldId id="264" r:id="rId10"/>
    <p:sldId id="274" r:id="rId11"/>
    <p:sldId id="275" r:id="rId12"/>
    <p:sldId id="276" r:id="rId13"/>
    <p:sldId id="27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9FC3"/>
    <a:srgbClr val="23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26"/>
    <p:restoredTop sz="94666"/>
  </p:normalViewPr>
  <p:slideViewPr>
    <p:cSldViewPr snapToGrid="0" snapToObjects="1">
      <p:cViewPr>
        <p:scale>
          <a:sx n="96" d="100"/>
          <a:sy n="96" d="100"/>
        </p:scale>
        <p:origin x="42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E61490-0E8B-644D-8D6F-07FD60935E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8BC33-5051-4F47-9BDC-B6BF899F9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0B59F-B68B-F44C-8E5A-5E36736389EC}" type="datetime1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F1AE-0268-9D47-9C57-E38840087F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B0A12-556D-4040-BD94-D45B66FF4E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9D23-156F-764B-89C5-48BBF25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197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F39DE-44BD-9F4B-B4BB-A575182E7BAB}" type="datetime1">
              <a:rPr lang="en-US" smtClean="0"/>
              <a:t>4/30/2020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0C0C2-B960-6944-9880-3960BE984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650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20FC6C-C2D0-784B-96BF-963AD9FF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35FC4C-0992-9C4F-887E-D7F68C1AA6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0571"/>
            <a:ext cx="9144000" cy="6688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46AAA0-E2EF-E44A-A6D5-B65457731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113184"/>
            <a:ext cx="9144000" cy="1507606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rgbClr val="234078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28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188F5E-23B4-8345-B2A5-105EF759DF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D065-015B-2A4A-91EC-6E198CAAB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6353"/>
          </a:xfrm>
          <a:prstGeom prst="rect">
            <a:avLst/>
          </a:prstGeom>
        </p:spPr>
        <p:txBody>
          <a:bodyPr anchor="ctr"/>
          <a:lstStyle>
            <a:lvl1pPr>
              <a:defRPr b="0" i="0">
                <a:solidFill>
                  <a:srgbClr val="7E9FC3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39DD-54B2-D940-A95F-4337D9FDC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10515599" cy="478548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9DC2A-0A86-AC42-B596-6044546DBD64}"/>
              </a:ext>
            </a:extLst>
          </p:cNvPr>
          <p:cNvSpPr txBox="1"/>
          <p:nvPr userDrawn="1"/>
        </p:nvSpPr>
        <p:spPr>
          <a:xfrm>
            <a:off x="11625944" y="638351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CE81201-A5F3-B248-8E6A-3DAD79E0A584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4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17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towardsdatascience.com/the-5-clustering-algorithms-data-scientists-need-to-know-a36d136ef68" TargetMode="External"/><Relationship Id="rId3" Type="http://schemas.openxmlformats.org/officeDocument/2006/relationships/hyperlink" Target="https://www.kaggle.com/therealcyberlord/pneumonia-detection-using-cnn" TargetMode="External"/><Relationship Id="rId7" Type="http://schemas.openxmlformats.org/officeDocument/2006/relationships/hyperlink" Target="https://www.freecodecamp.org/news/getting-started-with-tesseract-part-ii-f7f9a0899b3f/" TargetMode="External"/><Relationship Id="rId12" Type="http://schemas.openxmlformats.org/officeDocument/2006/relationships/hyperlink" Target="https://medium.com/@ksusorokina/image-classification-with-convolutional-neural-networks-496815db12a8" TargetMode="External"/><Relationship Id="rId2" Type="http://schemas.openxmlformats.org/officeDocument/2006/relationships/hyperlink" Target="https://towardsdatascience.com/prototyping-a-cnn-to-diagnose-covid-19-from-chest-x-ray-e1224a8e779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ftp/arxiv/papers/1710/1710.02726.pdf" TargetMode="External"/><Relationship Id="rId11" Type="http://schemas.openxmlformats.org/officeDocument/2006/relationships/hyperlink" Target="https://towardsdatascience.com/image-clustering-using-transfer-learning-df5862779571" TargetMode="External"/><Relationship Id="rId5" Type="http://schemas.openxmlformats.org/officeDocument/2006/relationships/hyperlink" Target="https://opencv-python-tutroals.readthedocs.io/en/latest/py_tutorials/py_feature2d/py_sift_intro/py_sift_intro.html" TargetMode="External"/><Relationship Id="rId10" Type="http://schemas.openxmlformats.org/officeDocument/2006/relationships/hyperlink" Target="https://medium.com/@franky07724_57962/using-keras-pre-trained-models-for-feature-extraction-in-image-clustering-a142c6cdf5b1" TargetMode="External"/><Relationship Id="rId4" Type="http://schemas.openxmlformats.org/officeDocument/2006/relationships/hyperlink" Target="https://www.researchgate.net/publication/228943913_Clustering_visually_similar_images_to_improve_image_search_engines#pf4" TargetMode="External"/><Relationship Id="rId9" Type="http://schemas.openxmlformats.org/officeDocument/2006/relationships/hyperlink" Target="https://towardsdatascience.com/detecting-covid-19-induced-pneumonia-from-chest-x-rays-with-transfer-learning-an-implementation-311484e6afc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sivay\Downloads\https" TargetMode="External"/><Relationship Id="rId2" Type="http://schemas.openxmlformats.org/officeDocument/2006/relationships/hyperlink" Target="https://www.kaggle.com/paultimothymooney/chest-xray-pneumoni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github.com/ieee8023/covid-chestxray-dataset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A535ABB-C067-3840-ABD6-79A97461CC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Vineeta</a:t>
            </a:r>
            <a:r>
              <a:rPr lang="en-US" dirty="0"/>
              <a:t> </a:t>
            </a:r>
            <a:r>
              <a:rPr lang="en-US" dirty="0" err="1"/>
              <a:t>Peddinti</a:t>
            </a:r>
            <a:endParaRPr lang="en-US" dirty="0"/>
          </a:p>
          <a:p>
            <a:r>
              <a:rPr lang="en-US" dirty="0"/>
              <a:t>Siva Yogitha Mokkapati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D5106-4953-9A4C-BA98-584B4158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/>
              <a:t>COVID-19 and Pneumonia prediction from medical images</a:t>
            </a:r>
            <a:endParaRPr lang="en-US" dirty="0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01F86F69-15C6-4E40-A353-D52D462222B5}"/>
              </a:ext>
            </a:extLst>
          </p:cNvPr>
          <p:cNvSpPr txBox="1">
            <a:spLocks/>
          </p:cNvSpPr>
          <p:nvPr/>
        </p:nvSpPr>
        <p:spPr>
          <a:xfrm>
            <a:off x="1524000" y="4568419"/>
            <a:ext cx="5444359" cy="66885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Data Mining</a:t>
            </a:r>
            <a:r>
              <a:rPr lang="en-US" sz="1800" dirty="0"/>
              <a:t>(Spring II, 2020)</a:t>
            </a:r>
          </a:p>
          <a:p>
            <a:r>
              <a:rPr lang="en-US" sz="1800" dirty="0"/>
              <a:t>       Dr.  </a:t>
            </a:r>
            <a:r>
              <a:rPr lang="en-US" sz="1800"/>
              <a:t>Partha Mukherjee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9959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62C0-E91C-B74F-B6AF-4EC6C365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Evaluation- SIFT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F1D2-968A-7F4D-A49F-7315A1082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0529" y="1213799"/>
            <a:ext cx="10515599" cy="4785485"/>
          </a:xfrm>
        </p:spPr>
        <p:txBody>
          <a:bodyPr/>
          <a:lstStyle/>
          <a:p>
            <a:pPr algn="just"/>
            <a:r>
              <a:rPr lang="en-US" sz="2000" dirty="0"/>
              <a:t>For </a:t>
            </a:r>
            <a:r>
              <a:rPr lang="en-US" sz="2000" b="1" dirty="0"/>
              <a:t>Pneumonia</a:t>
            </a:r>
            <a:r>
              <a:rPr lang="en-US" sz="2000" dirty="0"/>
              <a:t> considering all the features</a:t>
            </a:r>
          </a:p>
          <a:p>
            <a:pPr marL="0" indent="0">
              <a:buNone/>
            </a:pPr>
            <a:r>
              <a:rPr lang="en-US" sz="2000" dirty="0"/>
              <a:t> (pixel array)K-means gave the best result of: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2154E6-D8EA-4FA7-AECE-B5A86A65379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82" y="2082018"/>
            <a:ext cx="2681781" cy="2525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5A2547-F735-438A-BA55-1358BFC356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208" y="3931575"/>
            <a:ext cx="2360945" cy="12003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300E6A-54B2-4D1E-9DCC-6D78AFBF7A41}"/>
              </a:ext>
            </a:extLst>
          </p:cNvPr>
          <p:cNvSpPr txBox="1"/>
          <p:nvPr/>
        </p:nvSpPr>
        <p:spPr>
          <a:xfrm>
            <a:off x="6400800" y="3006376"/>
            <a:ext cx="4641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COVID,  BIRCH gave the best result among</a:t>
            </a:r>
          </a:p>
          <a:p>
            <a:r>
              <a:rPr lang="en-US" dirty="0"/>
              <a:t>the clustering algorithms for the SIFT technique. The performance metrics are: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6E0D4-DFB6-4B99-A58A-A7569ABD3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842" y="193481"/>
            <a:ext cx="3354580" cy="2787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A5F43F-0100-4624-8E8C-FE74B6E50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4738473"/>
            <a:ext cx="6965344" cy="16148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DACB5F-BEC2-48F9-9798-DA6FFEED4E54}"/>
              </a:ext>
            </a:extLst>
          </p:cNvPr>
          <p:cNvSpPr txBox="1"/>
          <p:nvPr/>
        </p:nvSpPr>
        <p:spPr>
          <a:xfrm>
            <a:off x="3217664" y="6353371"/>
            <a:ext cx="2830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WARD</a:t>
            </a:r>
          </a:p>
        </p:txBody>
      </p:sp>
    </p:spTree>
    <p:extLst>
      <p:ext uri="{BB962C8B-B14F-4D97-AF65-F5344CB8AC3E}">
        <p14:creationId xmlns:p14="http://schemas.microsoft.com/office/powerpoint/2010/main" val="39106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62C0-E91C-B74F-B6AF-4EC6C365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Inception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F1D2-968A-7F4D-A49F-7315A1082B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7227" y="1501333"/>
            <a:ext cx="10515599" cy="4785485"/>
          </a:xfrm>
        </p:spPr>
        <p:txBody>
          <a:bodyPr/>
          <a:lstStyle/>
          <a:p>
            <a:pPr marL="0" indent="0" algn="just">
              <a:buNone/>
            </a:pPr>
            <a:r>
              <a:rPr lang="en-US" sz="2000" dirty="0"/>
              <a:t>Transfer learning gave the best results among all the 3 techniques and algorithms BIRCH, single linkage and ward gave the same result for all the performance metrics which are as shown below. Using PCA, the first 2 PC components were able to explain 98% of the variance. Clustering with these components gave the same result as with the original dataset for the clustering algorithms. The Distribution is as below:</a:t>
            </a:r>
          </a:p>
          <a:p>
            <a:pPr marL="0" indent="0" algn="just">
              <a:buNone/>
            </a:pPr>
            <a:r>
              <a:rPr lang="en-US" sz="2000" dirty="0">
                <a:latin typeface="Franklin Gothic Book" panose="020B0503020102020204" pitchFamily="34" charset="0"/>
              </a:rPr>
              <a:t>							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1AB62F-C14C-4E3D-88C7-DEE247EC7FA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92" y="2991925"/>
            <a:ext cx="2781875" cy="1659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F17DE0-C091-4676-9B9E-C50106AB5C1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152" y="2904337"/>
            <a:ext cx="1891552" cy="169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02F526-8C4B-4A2E-8534-E10B583C284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537" y="3196698"/>
            <a:ext cx="1928640" cy="11067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381488-8B7A-49BD-B63A-D4B5CB67C6FF}"/>
              </a:ext>
            </a:extLst>
          </p:cNvPr>
          <p:cNvSpPr txBox="1"/>
          <p:nvPr/>
        </p:nvSpPr>
        <p:spPr>
          <a:xfrm>
            <a:off x="6740493" y="2818605"/>
            <a:ext cx="4126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</a:rPr>
              <a:t>O</a:t>
            </a:r>
            <a:r>
              <a:rPr lang="en-US" dirty="0"/>
              <a:t>n COVID the outstanding one was BIRCH: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4FCC8A-1F10-4159-874D-8618F354A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18" y="4716865"/>
            <a:ext cx="6917635" cy="18230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66548-68BC-40AB-991E-A9EE6F2EB5E7}"/>
              </a:ext>
            </a:extLst>
          </p:cNvPr>
          <p:cNvSpPr txBox="1"/>
          <p:nvPr/>
        </p:nvSpPr>
        <p:spPr>
          <a:xfrm>
            <a:off x="2763078" y="6492875"/>
            <a:ext cx="2496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Fig. Complete Linkage</a:t>
            </a:r>
          </a:p>
        </p:txBody>
      </p:sp>
    </p:spTree>
    <p:extLst>
      <p:ext uri="{BB962C8B-B14F-4D97-AF65-F5344CB8AC3E}">
        <p14:creationId xmlns:p14="http://schemas.microsoft.com/office/powerpoint/2010/main" val="294836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22F86-8146-4C59-98B4-6603F6F48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Outcomes/Findings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8CF2B-E943-45E7-8C25-E3ED086237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sz="2000" dirty="0"/>
              <a:t>Inception technique gave the best result for the Pneumonia dataset. However, all the techniques used were able to give good results.</a:t>
            </a:r>
          </a:p>
          <a:p>
            <a:pPr marL="0" indent="0" algn="just">
              <a:buNone/>
            </a:pPr>
            <a:endParaRPr lang="en-US" sz="2000" dirty="0"/>
          </a:p>
          <a:p>
            <a:pPr algn="just"/>
            <a:r>
              <a:rPr lang="en-US" sz="2000" dirty="0"/>
              <a:t> For COVID dataset all the techniques gave good results (all the performance measures were &gt;90%) using BIRCH algorithm. May be because the dataset is small even the traditional method gave the same result as a neural network method.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One limitation is that for COVID identification the dataset is very small (&lt;300). Had there been a larger dataset, we would have known the reliability of the results.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 Also, other image matching techniques could be used. With respect to deep learning other transfer learning models or own models can be built.</a:t>
            </a:r>
          </a:p>
          <a:p>
            <a:pPr algn="just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49965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A5BF-633E-524C-9D81-79022947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Bibliographical 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6ABC-984E-2B49-A821-5296118D29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2868" y="1603826"/>
            <a:ext cx="10515599" cy="4785485"/>
          </a:xfrm>
        </p:spPr>
        <p:txBody>
          <a:bodyPr/>
          <a:lstStyle/>
          <a:p>
            <a:pPr lvl="0"/>
            <a:r>
              <a:rPr lang="en-US" sz="1600" u="sng" dirty="0">
                <a:hlinkClick r:id="rId2"/>
              </a:rPr>
              <a:t>https://towardsdatascience.com/prototyping-a-cnn-to-diagnose-covid-19-from-chest-x-ray-e1224a8e7795</a:t>
            </a:r>
            <a:endParaRPr lang="en-US" sz="1600" dirty="0"/>
          </a:p>
          <a:p>
            <a:pPr lvl="0"/>
            <a:r>
              <a:rPr lang="en-US" sz="1600" u="sng" dirty="0">
                <a:hlinkClick r:id="rId3"/>
              </a:rPr>
              <a:t>https://www.kaggle.com/therealcyberlord/pneumonia-detection-using-cnn</a:t>
            </a:r>
            <a:endParaRPr lang="en-US" sz="1600" dirty="0"/>
          </a:p>
          <a:p>
            <a:pPr lvl="0"/>
            <a:r>
              <a:rPr lang="en-US" sz="1600" u="sng" dirty="0">
                <a:hlinkClick r:id="rId4"/>
              </a:rPr>
              <a:t>https://www.researchgate.net/publication/228943913_Clustering_visually_similar_images_to_improve_image_search_engines#pf4</a:t>
            </a:r>
            <a:endParaRPr lang="en-US" sz="1600" dirty="0"/>
          </a:p>
          <a:p>
            <a:pPr lvl="0"/>
            <a:r>
              <a:rPr lang="en-US" sz="1600" u="sng" dirty="0">
                <a:hlinkClick r:id="rId5"/>
              </a:rPr>
              <a:t>https://opencv-python-tutroals.readthedocs.io/en/latest/py_tutorials/py_feature2d/py_sift_intro/py_sift_intro.html</a:t>
            </a:r>
            <a:endParaRPr lang="en-US" sz="1600" dirty="0"/>
          </a:p>
          <a:p>
            <a:pPr lvl="0"/>
            <a:r>
              <a:rPr lang="en-US" sz="1600" u="sng" dirty="0">
                <a:hlinkClick r:id="rId6"/>
              </a:rPr>
              <a:t>https://arxiv.org/ftp/arxiv/papers/1710/1710.02726.pdf</a:t>
            </a:r>
            <a:endParaRPr lang="en-US" sz="1600" dirty="0"/>
          </a:p>
          <a:p>
            <a:pPr lvl="0"/>
            <a:r>
              <a:rPr lang="en-US" sz="1600" u="sng" dirty="0">
                <a:hlinkClick r:id="rId7"/>
              </a:rPr>
              <a:t>https://www.freecodecamp.org/news/getting-started-with-tesseract-part-ii-f7f9a0899b3f/</a:t>
            </a:r>
            <a:endParaRPr lang="en-US" sz="1600" dirty="0"/>
          </a:p>
          <a:p>
            <a:pPr lvl="0"/>
            <a:r>
              <a:rPr lang="en-US" sz="1600" u="sng" dirty="0">
                <a:hlinkClick r:id="rId8"/>
              </a:rPr>
              <a:t>https://towardsdatascience.com/the-5-clustering-algorithms-data-scientists-need-to-know-a36d136ef68</a:t>
            </a:r>
            <a:endParaRPr lang="en-US" sz="1600" dirty="0"/>
          </a:p>
          <a:p>
            <a:pPr lvl="0"/>
            <a:r>
              <a:rPr lang="en-US" sz="1600" u="sng" dirty="0">
                <a:hlinkClick r:id="rId9"/>
              </a:rPr>
              <a:t>https://towardsdatascience.com/detecting-covid-19-induced-pneumonia-from-chest-x-rays-with-transfer-learning-an-implementation-311484e6afc1</a:t>
            </a:r>
            <a:endParaRPr lang="en-US" sz="1600" dirty="0"/>
          </a:p>
          <a:p>
            <a:pPr lvl="0"/>
            <a:r>
              <a:rPr lang="en-US" sz="1600" u="sng" dirty="0">
                <a:hlinkClick r:id="rId10"/>
              </a:rPr>
              <a:t>https://medium.com/@franky07724_57962/using-keras-pre-trained-models-for-feature-extraction-in-image-clustering-a142c6cdf5b1</a:t>
            </a:r>
            <a:endParaRPr lang="en-US" sz="1600" dirty="0"/>
          </a:p>
          <a:p>
            <a:pPr lvl="0"/>
            <a:r>
              <a:rPr lang="en-US" sz="1600" u="sng" dirty="0">
                <a:hlinkClick r:id="rId11"/>
              </a:rPr>
              <a:t>https://towardsdatascience.com/image-clustering-using-transfer-learning-df5862779571</a:t>
            </a:r>
            <a:endParaRPr lang="en-US" sz="1600" dirty="0"/>
          </a:p>
          <a:p>
            <a:pPr lvl="0"/>
            <a:r>
              <a:rPr lang="en-US" sz="1600" u="sng" dirty="0">
                <a:hlinkClick r:id="rId12"/>
              </a:rPr>
              <a:t>https://medium.com/@ksusorokina/image-classification-with-convolutional-neural-networks-496815db12a8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5391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7E1D0-C88F-D04E-A505-E4097285BC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657600" lvl="8" indent="0">
              <a:buNone/>
            </a:pPr>
            <a:r>
              <a:rPr lang="en-US" sz="2800" dirty="0"/>
              <a:t>TIME </a:t>
            </a:r>
            <a:r>
              <a:rPr lang="en-US" sz="2800" dirty="0">
                <a:latin typeface="Franklin Gothic Book" panose="020B0503020102020204" pitchFamily="34" charset="0"/>
              </a:rPr>
              <a:t>FOR</a:t>
            </a:r>
            <a:r>
              <a:rPr lang="en-US" sz="2800" dirty="0"/>
              <a:t> DEMO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F078EB-CD28-4AF3-88A3-7C200A23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9" y="1810957"/>
            <a:ext cx="6078223" cy="3419000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329C50-5450-48FA-A17A-522F474C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824" y="2695199"/>
            <a:ext cx="1738737" cy="22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77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EA1A-481A-0940-B0BA-2FFF7F38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and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249E-6475-F748-8E67-C370D02A25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sz="2400" dirty="0"/>
              <a:t>Chest X-rays gives images of our heart, lungs, etc. It’s common way to diagnose disease.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 The most important thing is that it can also be used to tell whether a certain treatment is working.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So, in-order to solve the problem of manually classifying X-rays, we are building a model where the images are classified to Normal or Pneumonia, COVID or not. </a:t>
            </a:r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Assuming that the class labels are not previously there, we are turning the classification problem to clustering problem.</a:t>
            </a:r>
          </a:p>
          <a:p>
            <a:pPr algn="just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2248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243FD-DF7A-0143-BBB6-F8CCF4FB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6" name="Content Placeholder 5" descr="A picture containing film, white, table, black&#10;&#10;Description automatically generated">
            <a:extLst>
              <a:ext uri="{FF2B5EF4-FFF2-40B4-BE49-F238E27FC236}">
                <a16:creationId xmlns:a16="http://schemas.microsoft.com/office/drawing/2014/main" id="{BD5CAB8E-4B26-4560-AC72-F7FE9E0E3C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71166" y="1820008"/>
            <a:ext cx="4449667" cy="4092426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4A5CAA-19DA-4A38-80B3-7AF5D0A0BC6F}"/>
              </a:ext>
            </a:extLst>
          </p:cNvPr>
          <p:cNvCxnSpPr>
            <a:cxnSpLocks/>
          </p:cNvCxnSpPr>
          <p:nvPr/>
        </p:nvCxnSpPr>
        <p:spPr>
          <a:xfrm>
            <a:off x="3604846" y="2736456"/>
            <a:ext cx="1573823" cy="323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31A1E2-B612-43B3-88EA-942D816AD98D}"/>
              </a:ext>
            </a:extLst>
          </p:cNvPr>
          <p:cNvSpPr txBox="1"/>
          <p:nvPr/>
        </p:nvSpPr>
        <p:spPr>
          <a:xfrm flipH="1">
            <a:off x="2268414" y="2162908"/>
            <a:ext cx="157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Pneumonia 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AAEBCF-35DA-44BA-A249-454872AB005A}"/>
              </a:ext>
            </a:extLst>
          </p:cNvPr>
          <p:cNvSpPr/>
          <p:nvPr/>
        </p:nvSpPr>
        <p:spPr>
          <a:xfrm>
            <a:off x="2268415" y="3244334"/>
            <a:ext cx="1336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COVID 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64D18E1-839C-4C4B-B2B1-5DACB4D3F36D}"/>
              </a:ext>
            </a:extLst>
          </p:cNvPr>
          <p:cNvSpPr/>
          <p:nvPr/>
        </p:nvSpPr>
        <p:spPr>
          <a:xfrm>
            <a:off x="2268415" y="3382787"/>
            <a:ext cx="43976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Normal ?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B7B26D-554A-48DB-9745-84D298CD049C}"/>
              </a:ext>
            </a:extLst>
          </p:cNvPr>
          <p:cNvCxnSpPr/>
          <p:nvPr/>
        </p:nvCxnSpPr>
        <p:spPr>
          <a:xfrm flipV="1">
            <a:off x="3305908" y="3174023"/>
            <a:ext cx="1872761" cy="3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14B802-136B-438E-843F-876884B41A17}"/>
              </a:ext>
            </a:extLst>
          </p:cNvPr>
          <p:cNvCxnSpPr>
            <a:cxnSpLocks/>
          </p:cNvCxnSpPr>
          <p:nvPr/>
        </p:nvCxnSpPr>
        <p:spPr>
          <a:xfrm flipV="1">
            <a:off x="3472962" y="3382787"/>
            <a:ext cx="1734635" cy="837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sitting, table, white, woman&#10;&#10;Description automatically generated">
            <a:extLst>
              <a:ext uri="{FF2B5EF4-FFF2-40B4-BE49-F238E27FC236}">
                <a16:creationId xmlns:a16="http://schemas.microsoft.com/office/drawing/2014/main" id="{8A27F486-CB12-4C84-98ED-D300966D5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3" y="2586667"/>
            <a:ext cx="2029382" cy="182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19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0F826-9152-A345-9423-B2B2C1F8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solutions / State of Art</a:t>
            </a:r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B4ADC572-1127-4BB0-A8AA-5DC1D8415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53" y="1524261"/>
            <a:ext cx="3039173" cy="2280742"/>
          </a:xfrm>
          <a:prstGeom prst="rect">
            <a:avLst/>
          </a:prstGeom>
        </p:spPr>
      </p:pic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84C8D49-8824-4A2D-B968-70052F1AB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272474" y="1524261"/>
            <a:ext cx="2927838" cy="214801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89858F8-4DD8-4433-9FAE-68D61CB04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467" y="3599625"/>
            <a:ext cx="3566410" cy="28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5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7FBF1-6D02-AD48-B9DC-7F3193C376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 algn="just"/>
            <a:r>
              <a:rPr lang="en-US" sz="2400" dirty="0"/>
              <a:t>The data source for Pneumonia CXRs is Kaggle.</a:t>
            </a:r>
          </a:p>
          <a:p>
            <a:pPr marL="0" lvl="0" indent="0" algn="just">
              <a:buNone/>
            </a:pPr>
            <a:r>
              <a:rPr lang="en-US" sz="2400" dirty="0"/>
              <a:t> </a:t>
            </a:r>
            <a:r>
              <a:rPr lang="en-US" sz="2400" u="sng" dirty="0">
                <a:hlinkClick r:id="rId2"/>
              </a:rPr>
              <a:t>https://www.kaggle.com/paultimothymooney/chest-xray-pneumonia</a:t>
            </a:r>
            <a:r>
              <a:rPr lang="en-US" sz="2400" dirty="0"/>
              <a:t> </a:t>
            </a:r>
          </a:p>
          <a:p>
            <a:pPr lvl="0" algn="just"/>
            <a:r>
              <a:rPr lang="en-US" sz="2400" dirty="0"/>
              <a:t>The dataset consists of 3875 of pneumonia and non-pneumonia CXR images.</a:t>
            </a:r>
          </a:p>
          <a:p>
            <a:pPr lvl="0" algn="just"/>
            <a:endParaRPr lang="en-US" sz="2400" dirty="0"/>
          </a:p>
          <a:p>
            <a:pPr lvl="0" algn="just"/>
            <a:endParaRPr lang="en-US" sz="2400" dirty="0"/>
          </a:p>
          <a:p>
            <a:pPr lvl="0" algn="just"/>
            <a:endParaRPr lang="en-US" sz="2400" dirty="0"/>
          </a:p>
          <a:p>
            <a:pPr lvl="0" algn="just"/>
            <a:r>
              <a:rPr lang="en-US" sz="2400" dirty="0"/>
              <a:t>The data source for COVID CXRs seeded from GitHub COVID-Chest X-ray-dataset. </a:t>
            </a:r>
            <a:r>
              <a:rPr lang="en-US" sz="2400" u="sng" dirty="0">
                <a:hlinkClick r:id="rId3" action="ppaction://hlinkfile"/>
              </a:rPr>
              <a:t>https</a:t>
            </a:r>
            <a:r>
              <a:rPr lang="en-US" sz="2400" u="sng" dirty="0">
                <a:hlinkClick r:id="rId4"/>
              </a:rPr>
              <a:t>://github.com/ieee8023/covid-chestxray-dataset</a:t>
            </a:r>
            <a:r>
              <a:rPr lang="en-US" sz="2400" dirty="0"/>
              <a:t> </a:t>
            </a:r>
          </a:p>
          <a:p>
            <a:pPr lvl="0" algn="just"/>
            <a:r>
              <a:rPr lang="en-US" sz="2400" dirty="0"/>
              <a:t>The dataset is still under development stage. We added some of the images from Pneumonia and Normal to this dataset in order to balance the classes.</a:t>
            </a:r>
          </a:p>
          <a:p>
            <a:pPr algn="just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D1DCC4-E350-4D1E-9670-D87EEEE80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29" y="2914283"/>
            <a:ext cx="8159522" cy="102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76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C5D64-ED06-4B12-89D0-9F21EE114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11495-0C0B-481B-A219-0B4F5573D78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Traditional method	SIFT  method	Transfer Learning </a:t>
            </a:r>
          </a:p>
          <a:p>
            <a:pPr marL="0" indent="0">
              <a:buNone/>
            </a:pPr>
            <a:r>
              <a:rPr lang="en-US" sz="2400" dirty="0"/>
              <a:t>Image</a:t>
            </a:r>
            <a:r>
              <a:rPr lang="en-US" sz="2400" dirty="0">
                <a:sym typeface="Wingdings" panose="05000000000000000000" pitchFamily="2" charset="2"/>
              </a:rPr>
              <a:t> Array 		Image  SIFT		Image Inception</a:t>
            </a:r>
          </a:p>
          <a:p>
            <a:pPr marL="0" indent="0">
              <a:buNone/>
            </a:pPr>
            <a:endParaRPr lang="en-US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Noise removal		SIFT     Array	Inception Array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	</a:t>
            </a:r>
          </a:p>
          <a:p>
            <a:pPr marL="0" indent="0">
              <a:buNone/>
            </a:pPr>
            <a:r>
              <a:rPr lang="en-US" dirty="0"/>
              <a:t>				Reshape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Normalization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Label Encoder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AFA8F6-8A56-4739-B40B-89805AFACF75}"/>
              </a:ext>
            </a:extLst>
          </p:cNvPr>
          <p:cNvCxnSpPr/>
          <p:nvPr/>
        </p:nvCxnSpPr>
        <p:spPr>
          <a:xfrm>
            <a:off x="1855177" y="2356338"/>
            <a:ext cx="0" cy="43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85B580-024B-4D48-8523-89AA7679DBB6}"/>
              </a:ext>
            </a:extLst>
          </p:cNvPr>
          <p:cNvCxnSpPr>
            <a:cxnSpLocks/>
          </p:cNvCxnSpPr>
          <p:nvPr/>
        </p:nvCxnSpPr>
        <p:spPr>
          <a:xfrm flipH="1">
            <a:off x="5433646" y="2250831"/>
            <a:ext cx="1" cy="43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E0EBBF-D8FF-4B15-AE59-AE11A5996E53}"/>
              </a:ext>
            </a:extLst>
          </p:cNvPr>
          <p:cNvCxnSpPr>
            <a:cxnSpLocks/>
          </p:cNvCxnSpPr>
          <p:nvPr/>
        </p:nvCxnSpPr>
        <p:spPr>
          <a:xfrm>
            <a:off x="9469315" y="2356338"/>
            <a:ext cx="0" cy="430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7FD9FF-01DB-4AC2-BDB6-2465DFA59EA6}"/>
              </a:ext>
            </a:extLst>
          </p:cNvPr>
          <p:cNvCxnSpPr>
            <a:cxnSpLocks/>
          </p:cNvCxnSpPr>
          <p:nvPr/>
        </p:nvCxnSpPr>
        <p:spPr>
          <a:xfrm>
            <a:off x="5433647" y="3235570"/>
            <a:ext cx="0" cy="457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DEE43C-71E4-42A0-A208-D1FF18E7D7B5}"/>
              </a:ext>
            </a:extLst>
          </p:cNvPr>
          <p:cNvCxnSpPr/>
          <p:nvPr/>
        </p:nvCxnSpPr>
        <p:spPr>
          <a:xfrm>
            <a:off x="5433647" y="4273062"/>
            <a:ext cx="0" cy="54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6A13B8E-9EF7-445E-B8CB-1D2EEE59E822}"/>
              </a:ext>
            </a:extLst>
          </p:cNvPr>
          <p:cNvCxnSpPr>
            <a:cxnSpLocks/>
          </p:cNvCxnSpPr>
          <p:nvPr/>
        </p:nvCxnSpPr>
        <p:spPr>
          <a:xfrm>
            <a:off x="5433646" y="5336931"/>
            <a:ext cx="1" cy="527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7284276-30C6-4F39-AEE6-472784072DEF}"/>
              </a:ext>
            </a:extLst>
          </p:cNvPr>
          <p:cNvCxnSpPr/>
          <p:nvPr/>
        </p:nvCxnSpPr>
        <p:spPr>
          <a:xfrm>
            <a:off x="2514600" y="3305908"/>
            <a:ext cx="1890346" cy="641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07BB79-5F47-4912-A6CE-653E1A0FE339}"/>
              </a:ext>
            </a:extLst>
          </p:cNvPr>
          <p:cNvCxnSpPr>
            <a:cxnSpLocks/>
          </p:cNvCxnSpPr>
          <p:nvPr/>
        </p:nvCxnSpPr>
        <p:spPr>
          <a:xfrm flipH="1">
            <a:off x="6096002" y="3305908"/>
            <a:ext cx="1606060" cy="712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566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843" y="248116"/>
            <a:ext cx="10515600" cy="1026353"/>
          </a:xfrm>
        </p:spPr>
        <p:txBody>
          <a:bodyPr/>
          <a:lstStyle/>
          <a:p>
            <a:r>
              <a:rPr lang="en-US" dirty="0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AE31-30DF-0C47-B923-A567D1816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843" y="1391478"/>
            <a:ext cx="10515599" cy="478548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For both the datasets:</a:t>
            </a:r>
          </a:p>
          <a:p>
            <a:pPr marL="0" indent="0">
              <a:buNone/>
            </a:pPr>
            <a:r>
              <a:rPr lang="en-US" sz="2000" dirty="0"/>
              <a:t>STEP 1</a:t>
            </a:r>
          </a:p>
          <a:p>
            <a:r>
              <a:rPr lang="en-US" sz="2000" dirty="0"/>
              <a:t>SIFT image matching technique for image to array conversion.</a:t>
            </a:r>
          </a:p>
          <a:p>
            <a:r>
              <a:rPr lang="en-US" sz="2000" dirty="0"/>
              <a:t>Traditional image to array conversion technique.</a:t>
            </a:r>
          </a:p>
          <a:p>
            <a:r>
              <a:rPr lang="en-US" sz="2000" dirty="0"/>
              <a:t>Transfer learning Inception model technique for image to array conversion.</a:t>
            </a:r>
          </a:p>
          <a:p>
            <a:pPr marL="0" indent="0">
              <a:buNone/>
            </a:pPr>
            <a:r>
              <a:rPr lang="en-US" sz="2000" dirty="0"/>
              <a:t>STEP 2</a:t>
            </a:r>
          </a:p>
          <a:p>
            <a:pPr marL="0" indent="0">
              <a:buNone/>
            </a:pPr>
            <a:r>
              <a:rPr lang="en-US" sz="2000" dirty="0"/>
              <a:t>Reshape and normalize the arrays</a:t>
            </a:r>
          </a:p>
          <a:p>
            <a:pPr marL="0" indent="0">
              <a:buNone/>
            </a:pPr>
            <a:r>
              <a:rPr lang="en-US" sz="2000" dirty="0"/>
              <a:t>STEP 3</a:t>
            </a:r>
          </a:p>
          <a:p>
            <a:pPr marL="0" indent="0">
              <a:buNone/>
            </a:pPr>
            <a:r>
              <a:rPr lang="en-US" sz="2000" dirty="0"/>
              <a:t>Cluster them.</a:t>
            </a:r>
          </a:p>
          <a:p>
            <a:pPr marL="0" indent="0">
              <a:buNone/>
            </a:pPr>
            <a:r>
              <a:rPr lang="en-US" sz="2000" dirty="0"/>
              <a:t>STEP 4</a:t>
            </a:r>
          </a:p>
          <a:p>
            <a:pPr marL="0" indent="0">
              <a:buNone/>
            </a:pPr>
            <a:r>
              <a:rPr lang="en-US" sz="2000" dirty="0"/>
              <a:t>Evaluation</a:t>
            </a:r>
          </a:p>
          <a:p>
            <a:pPr marL="0" indent="0">
              <a:buNone/>
            </a:pPr>
            <a:r>
              <a:rPr lang="en-US" sz="2000" dirty="0"/>
              <a:t>For Pneumonia: Find the PC components and repeat the above steps</a:t>
            </a:r>
          </a:p>
        </p:txBody>
      </p:sp>
    </p:spTree>
    <p:extLst>
      <p:ext uri="{BB962C8B-B14F-4D97-AF65-F5344CB8AC3E}">
        <p14:creationId xmlns:p14="http://schemas.microsoft.com/office/powerpoint/2010/main" val="69323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AE31-30DF-0C47-B923-A567D1816D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K –means</a:t>
            </a:r>
          </a:p>
          <a:p>
            <a:endParaRPr lang="en-US" sz="2400" dirty="0"/>
          </a:p>
          <a:p>
            <a:r>
              <a:rPr lang="en-US" sz="2400" dirty="0"/>
              <a:t>BIRCH</a:t>
            </a:r>
          </a:p>
          <a:p>
            <a:endParaRPr lang="en-US" sz="2400" dirty="0"/>
          </a:p>
          <a:p>
            <a:r>
              <a:rPr lang="en-US" sz="2400" dirty="0"/>
              <a:t>Agglomerative – Single Linkage</a:t>
            </a:r>
          </a:p>
          <a:p>
            <a:endParaRPr lang="en-US" sz="2400" dirty="0"/>
          </a:p>
          <a:p>
            <a:r>
              <a:rPr lang="en-US" sz="2400" dirty="0"/>
              <a:t>Agglomerative – Complete Linkage</a:t>
            </a:r>
          </a:p>
          <a:p>
            <a:endParaRPr lang="en-US" sz="2400" dirty="0"/>
          </a:p>
          <a:p>
            <a:r>
              <a:rPr lang="en-US" sz="2400" dirty="0"/>
              <a:t>Agglomerative – Ward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58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62C0-E91C-B74F-B6AF-4EC6C365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- traditional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EF1D2-968A-7F4D-A49F-7315A1082BD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dirty="0"/>
              <a:t>For </a:t>
            </a:r>
            <a:r>
              <a:rPr lang="en-US" sz="2000" b="1" dirty="0"/>
              <a:t>Pneumonia</a:t>
            </a:r>
            <a:r>
              <a:rPr lang="en-US" sz="2000" dirty="0"/>
              <a:t> with traditional method almost all the clustering algorithms gave accuracy between 50-55. Among them the best result was given by ward. With PCA K-Means gave the best result. However, PC components explained only 37% of the variance.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201D32-6363-45B9-BFDA-670F585200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0460" y="2413000"/>
            <a:ext cx="3977640" cy="2331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97094-2864-4C4C-A6D5-22D67C7169D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53257" y="2538350"/>
            <a:ext cx="3459480" cy="2206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CE20D39-2DD1-4944-A687-1F1488ADC1D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38744" y="2782570"/>
            <a:ext cx="3562349" cy="1760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8A480-0DFA-40DB-824B-7DB8EBCCF4C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799840" y="4854575"/>
            <a:ext cx="4272280" cy="20034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6A2CEC8-E849-48F1-ABE9-32062C0E227E}"/>
              </a:ext>
            </a:extLst>
          </p:cNvPr>
          <p:cNvSpPr/>
          <p:nvPr/>
        </p:nvSpPr>
        <p:spPr>
          <a:xfrm>
            <a:off x="756138" y="3982915"/>
            <a:ext cx="30437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algn="just"/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algn="just"/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algn="just"/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algn="just"/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  <a:p>
            <a:pPr algn="just"/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For</a:t>
            </a:r>
            <a:r>
              <a:rPr lang="en-US" b="1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COVID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Arial Unicode MS"/>
                <a:cs typeface="Arial Unicode MS"/>
              </a:rPr>
              <a:t> analysis, even the tradition method gave a very good result with BIRCH which is: </a:t>
            </a:r>
            <a:endParaRPr lang="en-US" sz="1600" dirty="0">
              <a:solidFill>
                <a:srgbClr val="000000"/>
              </a:solidFill>
              <a:effectLst/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01534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22A42B6-56D5-6440-86E6-7006FC53B59A}" vid="{CD8EB4FB-6531-A248-888A-0E93811EC0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260</TotalTime>
  <Words>847</Words>
  <Application>Microsoft Office PowerPoint</Application>
  <PresentationFormat>Widescreen</PresentationFormat>
  <Paragraphs>113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Franklin Gothic Book</vt:lpstr>
      <vt:lpstr>Franklin Gothic Medium</vt:lpstr>
      <vt:lpstr>Times New Roman</vt:lpstr>
      <vt:lpstr>Office Theme</vt:lpstr>
      <vt:lpstr>COVID-19 and Pneumonia prediction from medical images</vt:lpstr>
      <vt:lpstr>Context and Introduction</vt:lpstr>
      <vt:lpstr>Problem Statement</vt:lpstr>
      <vt:lpstr>Related solutions / State of Art</vt:lpstr>
      <vt:lpstr>Data Collecting</vt:lpstr>
      <vt:lpstr>Data Preprocessing</vt:lpstr>
      <vt:lpstr>Methodology </vt:lpstr>
      <vt:lpstr>Clustering Algorithms</vt:lpstr>
      <vt:lpstr>Evaluation - traditional method</vt:lpstr>
      <vt:lpstr>Evaluation- SIFT method</vt:lpstr>
      <vt:lpstr>Evaluation - Inception method</vt:lpstr>
      <vt:lpstr>Outcomes/Findings</vt:lpstr>
      <vt:lpstr>Bibliographical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Youakim BADR</dc:creator>
  <cp:lastModifiedBy>vineeta peddinti</cp:lastModifiedBy>
  <cp:revision>31</cp:revision>
  <dcterms:created xsi:type="dcterms:W3CDTF">2018-11-27T04:22:11Z</dcterms:created>
  <dcterms:modified xsi:type="dcterms:W3CDTF">2020-04-30T17:50:48Z</dcterms:modified>
</cp:coreProperties>
</file>